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Lst>
  <p:notesMasterIdLst>
    <p:notesMasterId r:id="rId8"/>
  </p:notesMasterIdLst>
  <p:handoutMasterIdLst>
    <p:handoutMasterId r:id="rId9"/>
  </p:handoutMasterIdLst>
  <p:sldIdLst>
    <p:sldId id="256" r:id="rId4"/>
    <p:sldId id="257" r:id="rId5"/>
    <p:sldId id="258"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5D31CC-2D66-423B-9EE1-70D14CDEE19F}" type="datetimeFigureOut">
              <a:rPr lang="en-IN" smtClean="0"/>
              <a:t>02-10-2023</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IN"/>
              <a:t>effi.saenis.org</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012D85-89F5-4A3E-A70A-ACE5796514BE}" type="slidenum">
              <a:rPr lang="en-IN" smtClean="0"/>
              <a:t>‹#›</a:t>
            </a:fld>
            <a:endParaRPr lang="en-IN"/>
          </a:p>
        </p:txBody>
      </p:sp>
    </p:spTree>
    <p:extLst>
      <p:ext uri="{BB962C8B-B14F-4D97-AF65-F5344CB8AC3E}">
        <p14:creationId xmlns:p14="http://schemas.microsoft.com/office/powerpoint/2010/main" val="6776246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A79D82-6C8A-41D1-8064-14DFE592DECD}" type="datetimeFigureOut">
              <a:rPr lang="en-IN" smtClean="0"/>
              <a:t>02-10-2023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IN"/>
              <a:t>effi.saenis.org</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5D4F82-F8B6-4F84-AB82-9ABF9F4B41A2}" type="slidenum">
              <a:rPr lang="en-IN" smtClean="0"/>
              <a:t>‹#›</a:t>
            </a:fld>
            <a:endParaRPr lang="en-IN"/>
          </a:p>
        </p:txBody>
      </p:sp>
    </p:spTree>
    <p:extLst>
      <p:ext uri="{BB962C8B-B14F-4D97-AF65-F5344CB8AC3E}">
        <p14:creationId xmlns:p14="http://schemas.microsoft.com/office/powerpoint/2010/main" val="35446963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365D4F82-F8B6-4F84-AB82-9ABF9F4B41A2}" type="slidenum">
              <a:rPr lang="en-IN" smtClean="0"/>
              <a:t>1</a:t>
            </a:fld>
            <a:endParaRPr lang="en-IN"/>
          </a:p>
        </p:txBody>
      </p:sp>
      <p:sp>
        <p:nvSpPr>
          <p:cNvPr id="5" name="Footer Placeholder 4"/>
          <p:cNvSpPr>
            <a:spLocks noGrp="1"/>
          </p:cNvSpPr>
          <p:nvPr>
            <p:ph type="ftr" sz="quarter" idx="11"/>
          </p:nvPr>
        </p:nvSpPr>
        <p:spPr/>
        <p:txBody>
          <a:bodyPr/>
          <a:lstStyle/>
          <a:p>
            <a:r>
              <a:rPr lang="en-IN"/>
              <a:t>effi.saenis.org</a:t>
            </a:r>
          </a:p>
        </p:txBody>
      </p:sp>
    </p:spTree>
    <p:extLst>
      <p:ext uri="{BB962C8B-B14F-4D97-AF65-F5344CB8AC3E}">
        <p14:creationId xmlns:p14="http://schemas.microsoft.com/office/powerpoint/2010/main" val="338793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365D4F82-F8B6-4F84-AB82-9ABF9F4B41A2}" type="slidenum">
              <a:rPr lang="en-IN" smtClean="0"/>
              <a:t>2</a:t>
            </a:fld>
            <a:endParaRPr lang="en-IN"/>
          </a:p>
        </p:txBody>
      </p:sp>
      <p:sp>
        <p:nvSpPr>
          <p:cNvPr id="5" name="Footer Placeholder 4"/>
          <p:cNvSpPr>
            <a:spLocks noGrp="1"/>
          </p:cNvSpPr>
          <p:nvPr>
            <p:ph type="ftr" sz="quarter" idx="11"/>
          </p:nvPr>
        </p:nvSpPr>
        <p:spPr/>
        <p:txBody>
          <a:bodyPr/>
          <a:lstStyle/>
          <a:p>
            <a:r>
              <a:rPr lang="en-IN"/>
              <a:t>effi.saenis.org</a:t>
            </a:r>
          </a:p>
        </p:txBody>
      </p:sp>
    </p:spTree>
    <p:extLst>
      <p:ext uri="{BB962C8B-B14F-4D97-AF65-F5344CB8AC3E}">
        <p14:creationId xmlns:p14="http://schemas.microsoft.com/office/powerpoint/2010/main" val="2325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539D05-8279-48E8-971F-CF7218291C20}" type="datetime1">
              <a:rPr lang="en-US" smtClean="0"/>
              <a:t>10/2/2023</a:t>
            </a:fld>
            <a:endParaRPr lang="en-US"/>
          </a:p>
        </p:txBody>
      </p:sp>
      <p:sp>
        <p:nvSpPr>
          <p:cNvPr id="5" name="Footer Placeholder 4"/>
          <p:cNvSpPr>
            <a:spLocks noGrp="1"/>
          </p:cNvSpPr>
          <p:nvPr>
            <p:ph type="ftr" sz="quarter" idx="11"/>
          </p:nvPr>
        </p:nvSpPr>
        <p:spPr/>
        <p:txBody>
          <a:bodyPr/>
          <a:lstStyle/>
          <a:p>
            <a:r>
              <a:rPr lang="en-US"/>
              <a:t>EFFI-CYCLE 2019</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3886EE-CD23-4030-B19F-3CA37DC8EC7E}" type="datetime1">
              <a:rPr lang="en-US" smtClean="0"/>
              <a:t>10/2/2023</a:t>
            </a:fld>
            <a:endParaRPr lang="en-US"/>
          </a:p>
        </p:txBody>
      </p:sp>
      <p:sp>
        <p:nvSpPr>
          <p:cNvPr id="5" name="Footer Placeholder 4"/>
          <p:cNvSpPr>
            <a:spLocks noGrp="1"/>
          </p:cNvSpPr>
          <p:nvPr>
            <p:ph type="ftr" sz="quarter" idx="11"/>
          </p:nvPr>
        </p:nvSpPr>
        <p:spPr/>
        <p:txBody>
          <a:bodyPr/>
          <a:lstStyle/>
          <a:p>
            <a:r>
              <a:rPr lang="en-US"/>
              <a:t>EFFI-CYCLE 2019</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3C97B-C578-4AA8-9C70-5D0E01323CE3}" type="datetime1">
              <a:rPr lang="en-US" smtClean="0"/>
              <a:t>10/2/2023</a:t>
            </a:fld>
            <a:endParaRPr lang="en-US"/>
          </a:p>
        </p:txBody>
      </p:sp>
      <p:sp>
        <p:nvSpPr>
          <p:cNvPr id="5" name="Footer Placeholder 4"/>
          <p:cNvSpPr>
            <a:spLocks noGrp="1"/>
          </p:cNvSpPr>
          <p:nvPr>
            <p:ph type="ftr" sz="quarter" idx="11"/>
          </p:nvPr>
        </p:nvSpPr>
        <p:spPr/>
        <p:txBody>
          <a:bodyPr/>
          <a:lstStyle/>
          <a:p>
            <a:r>
              <a:rPr lang="en-US"/>
              <a:t>EFFI-CYCLE 2019</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E21174-2B17-4D56-9CBA-8B8285200BB6}" type="datetime1">
              <a:rPr lang="en-US" smtClean="0"/>
              <a:t>10/2/2023</a:t>
            </a:fld>
            <a:endParaRPr lang="en-US"/>
          </a:p>
        </p:txBody>
      </p:sp>
      <p:sp>
        <p:nvSpPr>
          <p:cNvPr id="6" name="Footer Placeholder 5"/>
          <p:cNvSpPr>
            <a:spLocks noGrp="1"/>
          </p:cNvSpPr>
          <p:nvPr>
            <p:ph type="ftr" sz="quarter" idx="11"/>
          </p:nvPr>
        </p:nvSpPr>
        <p:spPr/>
        <p:txBody>
          <a:bodyPr/>
          <a:lstStyle/>
          <a:p>
            <a:r>
              <a:rPr lang="en-US"/>
              <a:t>EFFI-CYCLE 2019</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F439F1-4B59-4A86-BD9A-E2EB8926A41A}" type="datetime1">
              <a:rPr lang="en-US" smtClean="0"/>
              <a:t>10/2/2023</a:t>
            </a:fld>
            <a:endParaRPr lang="en-US"/>
          </a:p>
        </p:txBody>
      </p:sp>
      <p:sp>
        <p:nvSpPr>
          <p:cNvPr id="8" name="Footer Placeholder 7"/>
          <p:cNvSpPr>
            <a:spLocks noGrp="1"/>
          </p:cNvSpPr>
          <p:nvPr>
            <p:ph type="ftr" sz="quarter" idx="11"/>
          </p:nvPr>
        </p:nvSpPr>
        <p:spPr/>
        <p:txBody>
          <a:bodyPr/>
          <a:lstStyle/>
          <a:p>
            <a:r>
              <a:rPr lang="en-US"/>
              <a:t>EFFI-CYCLE 2019</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82E35-31A3-47C6-A134-B3E8962D759C}" type="datetime1">
              <a:rPr lang="en-US" smtClean="0"/>
              <a:t>10/2/2023</a:t>
            </a:fld>
            <a:endParaRPr lang="en-US"/>
          </a:p>
        </p:txBody>
      </p:sp>
      <p:sp>
        <p:nvSpPr>
          <p:cNvPr id="4" name="Footer Placeholder 3"/>
          <p:cNvSpPr>
            <a:spLocks noGrp="1"/>
          </p:cNvSpPr>
          <p:nvPr>
            <p:ph type="ftr" sz="quarter" idx="11"/>
          </p:nvPr>
        </p:nvSpPr>
        <p:spPr/>
        <p:txBody>
          <a:bodyPr/>
          <a:lstStyle/>
          <a:p>
            <a:r>
              <a:rPr lang="en-US"/>
              <a:t>EFFI-CYCLE 2019</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9BCE0-54D3-474F-AF9C-B7F6544980B6}" type="datetime1">
              <a:rPr lang="en-US" smtClean="0"/>
              <a:t>10/2/2023</a:t>
            </a:fld>
            <a:endParaRPr lang="en-US"/>
          </a:p>
        </p:txBody>
      </p:sp>
      <p:sp>
        <p:nvSpPr>
          <p:cNvPr id="3" name="Footer Placeholder 2"/>
          <p:cNvSpPr>
            <a:spLocks noGrp="1"/>
          </p:cNvSpPr>
          <p:nvPr>
            <p:ph type="ftr" sz="quarter" idx="11"/>
          </p:nvPr>
        </p:nvSpPr>
        <p:spPr/>
        <p:txBody>
          <a:bodyPr/>
          <a:lstStyle/>
          <a:p>
            <a:r>
              <a:rPr lang="en-US"/>
              <a:t>EFFI-CYCLE 2019</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7C6458-1A3D-4C1E-946D-C4222AA712C6}" type="datetime1">
              <a:rPr lang="en-US" smtClean="0"/>
              <a:t>10/2/2023</a:t>
            </a:fld>
            <a:endParaRPr lang="en-US"/>
          </a:p>
        </p:txBody>
      </p:sp>
      <p:sp>
        <p:nvSpPr>
          <p:cNvPr id="6" name="Footer Placeholder 5"/>
          <p:cNvSpPr>
            <a:spLocks noGrp="1"/>
          </p:cNvSpPr>
          <p:nvPr>
            <p:ph type="ftr" sz="quarter" idx="11"/>
          </p:nvPr>
        </p:nvSpPr>
        <p:spPr/>
        <p:txBody>
          <a:bodyPr/>
          <a:lstStyle/>
          <a:p>
            <a:r>
              <a:rPr lang="en-US"/>
              <a:t>EFFI-CYCLE 2019</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C5DC67-CCA3-4402-9F99-B3CB0CCFE6FA}" type="datetime1">
              <a:rPr lang="en-US" smtClean="0"/>
              <a:t>10/2/2023</a:t>
            </a:fld>
            <a:endParaRPr lang="en-US"/>
          </a:p>
        </p:txBody>
      </p:sp>
      <p:sp>
        <p:nvSpPr>
          <p:cNvPr id="6" name="Footer Placeholder 5"/>
          <p:cNvSpPr>
            <a:spLocks noGrp="1"/>
          </p:cNvSpPr>
          <p:nvPr>
            <p:ph type="ftr" sz="quarter" idx="11"/>
          </p:nvPr>
        </p:nvSpPr>
        <p:spPr/>
        <p:txBody>
          <a:bodyPr/>
          <a:lstStyle/>
          <a:p>
            <a:r>
              <a:rPr lang="en-US"/>
              <a:t>EFFI-CYCLE 2019</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5CC4E2-D087-4854-8C3F-3F66D5530B3D}" type="datetime1">
              <a:rPr lang="en-US" smtClean="0"/>
              <a:t>10/2/2023</a:t>
            </a:fld>
            <a:endParaRPr lang="en-US"/>
          </a:p>
        </p:txBody>
      </p:sp>
      <p:sp>
        <p:nvSpPr>
          <p:cNvPr id="5" name="Footer Placeholder 4"/>
          <p:cNvSpPr>
            <a:spLocks noGrp="1"/>
          </p:cNvSpPr>
          <p:nvPr>
            <p:ph type="ftr" sz="quarter" idx="11"/>
          </p:nvPr>
        </p:nvSpPr>
        <p:spPr/>
        <p:txBody>
          <a:bodyPr/>
          <a:lstStyle/>
          <a:p>
            <a:r>
              <a:rPr lang="en-US"/>
              <a:t>EFFI-CYCLE 2019</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63F5DB-60EB-4CE5-AE21-8AF29B018C4D}" type="datetime1">
              <a:rPr lang="en-US" smtClean="0"/>
              <a:t>10/2/2023</a:t>
            </a:fld>
            <a:endParaRPr lang="en-US"/>
          </a:p>
        </p:txBody>
      </p:sp>
      <p:sp>
        <p:nvSpPr>
          <p:cNvPr id="5" name="Footer Placeholder 4"/>
          <p:cNvSpPr>
            <a:spLocks noGrp="1"/>
          </p:cNvSpPr>
          <p:nvPr>
            <p:ph type="ftr" sz="quarter" idx="11"/>
          </p:nvPr>
        </p:nvSpPr>
        <p:spPr/>
        <p:txBody>
          <a:bodyPr/>
          <a:lstStyle/>
          <a:p>
            <a:r>
              <a:rPr lang="en-US"/>
              <a:t>EFFI-CYCLE 2019</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4E56F5D-F00D-49F1-9F59-D893E1098078}"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649553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EF1676B-2E12-49F7-AAA2-D916F6D9B144}"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819560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D3FBE-5B1A-4F4E-B343-AC5B5816AE33}"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378082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A6F45C9-577D-493E-94E2-114F0B7E4719}"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1219549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63C859D-45B6-4478-AC2E-184FE2C6D5D3}" type="datetime1">
              <a:rPr lang="en-US" smtClean="0"/>
              <a:t>10/2/2023</a:t>
            </a:fld>
            <a:endParaRPr lang="en-IN"/>
          </a:p>
        </p:txBody>
      </p:sp>
      <p:sp>
        <p:nvSpPr>
          <p:cNvPr id="8" name="Footer Placeholder 7"/>
          <p:cNvSpPr>
            <a:spLocks noGrp="1"/>
          </p:cNvSpPr>
          <p:nvPr>
            <p:ph type="ftr" sz="quarter" idx="11"/>
          </p:nvPr>
        </p:nvSpPr>
        <p:spPr/>
        <p:txBody>
          <a:bodyPr/>
          <a:lstStyle/>
          <a:p>
            <a:r>
              <a:rPr lang="en-IN"/>
              <a:t>EFFI-CYCLE 2019</a:t>
            </a:r>
          </a:p>
        </p:txBody>
      </p:sp>
      <p:sp>
        <p:nvSpPr>
          <p:cNvPr id="9" name="Slide Number Placeholder 8"/>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299594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30FE981-61D3-4A40-9DD4-8E1A49D13B7D}" type="datetime1">
              <a:rPr lang="en-US" smtClean="0"/>
              <a:t>10/2/2023</a:t>
            </a:fld>
            <a:endParaRPr lang="en-IN"/>
          </a:p>
        </p:txBody>
      </p:sp>
      <p:sp>
        <p:nvSpPr>
          <p:cNvPr id="4" name="Footer Placeholder 3"/>
          <p:cNvSpPr>
            <a:spLocks noGrp="1"/>
          </p:cNvSpPr>
          <p:nvPr>
            <p:ph type="ftr" sz="quarter" idx="11"/>
          </p:nvPr>
        </p:nvSpPr>
        <p:spPr/>
        <p:txBody>
          <a:bodyPr/>
          <a:lstStyle/>
          <a:p>
            <a:r>
              <a:rPr lang="en-IN"/>
              <a:t>EFFI-CYCLE 2019</a:t>
            </a:r>
          </a:p>
        </p:txBody>
      </p:sp>
      <p:sp>
        <p:nvSpPr>
          <p:cNvPr id="5" name="Slide Number Placeholder 4"/>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151988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245F05-A60C-4AA6-9B44-F01AB540907E}" type="datetime1">
              <a:rPr lang="en-US" smtClean="0"/>
              <a:t>10/2/2023</a:t>
            </a:fld>
            <a:endParaRPr lang="en-IN"/>
          </a:p>
        </p:txBody>
      </p:sp>
      <p:sp>
        <p:nvSpPr>
          <p:cNvPr id="3" name="Footer Placeholder 2"/>
          <p:cNvSpPr>
            <a:spLocks noGrp="1"/>
          </p:cNvSpPr>
          <p:nvPr>
            <p:ph type="ftr" sz="quarter" idx="11"/>
          </p:nvPr>
        </p:nvSpPr>
        <p:spPr/>
        <p:txBody>
          <a:bodyPr/>
          <a:lstStyle/>
          <a:p>
            <a:r>
              <a:rPr lang="en-IN"/>
              <a:t>EFFI-CYCLE 2019</a:t>
            </a:r>
          </a:p>
        </p:txBody>
      </p:sp>
      <p:sp>
        <p:nvSpPr>
          <p:cNvPr id="4" name="Slide Number Placeholder 3"/>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030579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EF929B-CC09-486D-9E96-80255A441316}"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088423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BA9869-D100-4E94-ABD7-D5494468A0D2}"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40910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CDDF98D-916C-4D20-80B6-4EDF5E138C70}"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2876649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0103FCA-C471-4579-9119-8C591F312A0E}"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44982AF5-3418-4E47-BB95-CB336DB771F9}" type="slidenum">
              <a:rPr lang="en-IN" smtClean="0"/>
              <a:t>‹#›</a:t>
            </a:fld>
            <a:endParaRPr lang="en-IN"/>
          </a:p>
        </p:txBody>
      </p:sp>
    </p:spTree>
    <p:extLst>
      <p:ext uri="{BB962C8B-B14F-4D97-AF65-F5344CB8AC3E}">
        <p14:creationId xmlns:p14="http://schemas.microsoft.com/office/powerpoint/2010/main" val="32539846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A5B9889-7DD4-43E5-B0BC-08E63EB9E906}"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2727596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CFC8811-90AC-4707-9075-F625E372E16E}"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18756055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777DA4-46FE-4787-9CEE-F2E12C9BF9B2}"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32481456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D61413A0-7E29-4D6A-AB6C-9122F2490A8D}"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2787382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66441C-4B56-4F30-8DB8-F361CD13593C}" type="datetime1">
              <a:rPr lang="en-US" smtClean="0"/>
              <a:t>10/2/2023</a:t>
            </a:fld>
            <a:endParaRPr lang="en-IN"/>
          </a:p>
        </p:txBody>
      </p:sp>
      <p:sp>
        <p:nvSpPr>
          <p:cNvPr id="8" name="Footer Placeholder 7"/>
          <p:cNvSpPr>
            <a:spLocks noGrp="1"/>
          </p:cNvSpPr>
          <p:nvPr>
            <p:ph type="ftr" sz="quarter" idx="11"/>
          </p:nvPr>
        </p:nvSpPr>
        <p:spPr/>
        <p:txBody>
          <a:bodyPr/>
          <a:lstStyle/>
          <a:p>
            <a:r>
              <a:rPr lang="en-IN"/>
              <a:t>EFFI-CYCLE 2019</a:t>
            </a:r>
          </a:p>
        </p:txBody>
      </p:sp>
      <p:sp>
        <p:nvSpPr>
          <p:cNvPr id="9" name="Slide Number Placeholder 8"/>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12582181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A322C71-6A89-452C-A799-5F93FCC9AB7F}" type="datetime1">
              <a:rPr lang="en-US" smtClean="0"/>
              <a:t>10/2/2023</a:t>
            </a:fld>
            <a:endParaRPr lang="en-IN"/>
          </a:p>
        </p:txBody>
      </p:sp>
      <p:sp>
        <p:nvSpPr>
          <p:cNvPr id="4" name="Footer Placeholder 3"/>
          <p:cNvSpPr>
            <a:spLocks noGrp="1"/>
          </p:cNvSpPr>
          <p:nvPr>
            <p:ph type="ftr" sz="quarter" idx="11"/>
          </p:nvPr>
        </p:nvSpPr>
        <p:spPr/>
        <p:txBody>
          <a:bodyPr/>
          <a:lstStyle/>
          <a:p>
            <a:r>
              <a:rPr lang="en-IN"/>
              <a:t>EFFI-CYCLE 2019</a:t>
            </a:r>
          </a:p>
        </p:txBody>
      </p:sp>
      <p:sp>
        <p:nvSpPr>
          <p:cNvPr id="5" name="Slide Number Placeholder 4"/>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2829300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ADFB53-EA29-4EFF-90FF-1950F15042CB}" type="datetime1">
              <a:rPr lang="en-US" smtClean="0"/>
              <a:t>10/2/2023</a:t>
            </a:fld>
            <a:endParaRPr lang="en-IN"/>
          </a:p>
        </p:txBody>
      </p:sp>
      <p:sp>
        <p:nvSpPr>
          <p:cNvPr id="3" name="Footer Placeholder 2"/>
          <p:cNvSpPr>
            <a:spLocks noGrp="1"/>
          </p:cNvSpPr>
          <p:nvPr>
            <p:ph type="ftr" sz="quarter" idx="11"/>
          </p:nvPr>
        </p:nvSpPr>
        <p:spPr/>
        <p:txBody>
          <a:bodyPr/>
          <a:lstStyle/>
          <a:p>
            <a:r>
              <a:rPr lang="en-IN"/>
              <a:t>EFFI-CYCLE 2019</a:t>
            </a:r>
          </a:p>
        </p:txBody>
      </p:sp>
      <p:sp>
        <p:nvSpPr>
          <p:cNvPr id="4" name="Slide Number Placeholder 3"/>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301729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47DACB-A35E-4C64-876B-17C79E4C0CAB}"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449242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479A9F-FD0B-4FAF-9127-42ED86E0CF3E}" type="datetime1">
              <a:rPr lang="en-US" smtClean="0"/>
              <a:t>10/2/2023</a:t>
            </a:fld>
            <a:endParaRPr lang="en-IN"/>
          </a:p>
        </p:txBody>
      </p:sp>
      <p:sp>
        <p:nvSpPr>
          <p:cNvPr id="6" name="Footer Placeholder 5"/>
          <p:cNvSpPr>
            <a:spLocks noGrp="1"/>
          </p:cNvSpPr>
          <p:nvPr>
            <p:ph type="ftr" sz="quarter" idx="11"/>
          </p:nvPr>
        </p:nvSpPr>
        <p:spPr/>
        <p:txBody>
          <a:bodyPr/>
          <a:lstStyle/>
          <a:p>
            <a:r>
              <a:rPr lang="en-IN"/>
              <a:t>EFFI-CYCLE 2019</a:t>
            </a:r>
          </a:p>
        </p:txBody>
      </p:sp>
      <p:sp>
        <p:nvSpPr>
          <p:cNvPr id="7" name="Slide Number Placeholder 6"/>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49347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2A13264-E95C-4F0B-9BA2-8C3B3EBDF78F}"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30684828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5ACA95A-02CE-475D-AB69-A692EF44C108}" type="datetime1">
              <a:rPr lang="en-US" smtClean="0"/>
              <a:t>10/2/2023</a:t>
            </a:fld>
            <a:endParaRPr lang="en-IN"/>
          </a:p>
        </p:txBody>
      </p:sp>
      <p:sp>
        <p:nvSpPr>
          <p:cNvPr id="5" name="Footer Placeholder 4"/>
          <p:cNvSpPr>
            <a:spLocks noGrp="1"/>
          </p:cNvSpPr>
          <p:nvPr>
            <p:ph type="ftr" sz="quarter" idx="11"/>
          </p:nvPr>
        </p:nvSpPr>
        <p:spPr/>
        <p:txBody>
          <a:bodyPr/>
          <a:lstStyle/>
          <a:p>
            <a:r>
              <a:rPr lang="en-IN"/>
              <a:t>EFFI-CYCLE 2019</a:t>
            </a:r>
          </a:p>
        </p:txBody>
      </p:sp>
      <p:sp>
        <p:nvSpPr>
          <p:cNvPr id="6" name="Slide Number Placeholder 5"/>
          <p:cNvSpPr>
            <a:spLocks noGrp="1"/>
          </p:cNvSpPr>
          <p:nvPr>
            <p:ph type="sldNum" sz="quarter" idx="12"/>
          </p:nvPr>
        </p:nvSpPr>
        <p:spPr/>
        <p:txBody>
          <a:bodyPr/>
          <a:lstStyle/>
          <a:p>
            <a:fld id="{834BA0D8-449C-4E9D-8B85-5CF2CBF06B86}" type="slidenum">
              <a:rPr lang="en-IN" smtClean="0"/>
              <a:t>‹#›</a:t>
            </a:fld>
            <a:endParaRPr lang="en-IN"/>
          </a:p>
        </p:txBody>
      </p:sp>
    </p:spTree>
    <p:extLst>
      <p:ext uri="{BB962C8B-B14F-4D97-AF65-F5344CB8AC3E}">
        <p14:creationId xmlns:p14="http://schemas.microsoft.com/office/powerpoint/2010/main" val="2048913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24F24-D6E7-4AD5-807B-48428A11EFBF}" type="datetime1">
              <a:rPr lang="en-US" smtClean="0"/>
              <a:t>10/2/2023</a:t>
            </a:fld>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EFFI-CYCLE 2019</a:t>
            </a:r>
            <a:endParaRPr lang="en-US" dirty="0"/>
          </a:p>
        </p:txBody>
      </p:sp>
      <p:sp>
        <p:nvSpPr>
          <p:cNvPr id="6" name="Slide Number Placeholder 5"/>
          <p:cNvSpPr>
            <a:spLocks noGrp="1"/>
          </p:cNvSpPr>
          <p:nvPr>
            <p:ph type="sldNum" sz="quarter" idx="4"/>
          </p:nvPr>
        </p:nvSpPr>
        <p:spPr>
          <a:xfrm>
            <a:off x="68580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&lt;#&gt;</a:t>
            </a:r>
          </a:p>
        </p:txBody>
      </p:sp>
      <p:pic>
        <p:nvPicPr>
          <p:cNvPr id="7" name="Picture 2" descr="F:\Effi 2013\SAE NIS LOGO.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43800" y="1"/>
            <a:ext cx="1600200" cy="5955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35F36-4957-470A-8EB1-9B868688F998}" type="datetime1">
              <a:rPr lang="en-US" smtClean="0"/>
              <a:t>10/2/2023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EFFI-CYCLE 2019</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982AF5-3418-4E47-BB95-CB336DB771F9}" type="slidenum">
              <a:rPr lang="en-IN" smtClean="0"/>
              <a:t>‹#›</a:t>
            </a:fld>
            <a:endParaRPr lang="en-IN"/>
          </a:p>
        </p:txBody>
      </p:sp>
    </p:spTree>
    <p:extLst>
      <p:ext uri="{BB962C8B-B14F-4D97-AF65-F5344CB8AC3E}">
        <p14:creationId xmlns:p14="http://schemas.microsoft.com/office/powerpoint/2010/main" val="681374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98078-62EF-474D-93B7-2DB40C977103}" type="datetime1">
              <a:rPr lang="en-US" smtClean="0"/>
              <a:t>10/2/2023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EFFI-CYCLE 2019</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4BA0D8-449C-4E9D-8B85-5CF2CBF06B86}" type="slidenum">
              <a:rPr lang="en-IN" smtClean="0"/>
              <a:t>‹#›</a:t>
            </a:fld>
            <a:endParaRPr lang="en-IN"/>
          </a:p>
        </p:txBody>
      </p:sp>
    </p:spTree>
    <p:extLst>
      <p:ext uri="{BB962C8B-B14F-4D97-AF65-F5344CB8AC3E}">
        <p14:creationId xmlns:p14="http://schemas.microsoft.com/office/powerpoint/2010/main" val="6596244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492375"/>
            <a:ext cx="8305800" cy="1393825"/>
          </a:xfrm>
        </p:spPr>
        <p:txBody>
          <a:bodyPr>
            <a:normAutofit fontScale="90000"/>
          </a:bodyPr>
          <a:lstStyle/>
          <a:p>
            <a:pPr>
              <a:lnSpc>
                <a:spcPct val="150000"/>
              </a:lnSpc>
            </a:pPr>
            <a:r>
              <a:rPr lang="en-US" sz="4800" b="1" dirty="0">
                <a:solidFill>
                  <a:schemeClr val="accent1">
                    <a:lumMod val="75000"/>
                  </a:schemeClr>
                </a:solidFill>
                <a:effectLst>
                  <a:outerShdw blurRad="38100" dist="38100" dir="2700000" algn="tl">
                    <a:srgbClr val="000000">
                      <a:alpha val="43137"/>
                    </a:srgbClr>
                  </a:outerShdw>
                </a:effectLst>
                <a:latin typeface="Cambria" pitchFamily="18" charset="0"/>
              </a:rPr>
              <a:t>SAE NIS EFFI-CYCLE 2023</a:t>
            </a:r>
            <a:br>
              <a:rPr lang="en-US" sz="4000" b="1" dirty="0">
                <a:solidFill>
                  <a:schemeClr val="accent1">
                    <a:lumMod val="75000"/>
                  </a:schemeClr>
                </a:solidFill>
                <a:effectLst>
                  <a:outerShdw blurRad="38100" dist="38100" dir="2700000" algn="tl">
                    <a:srgbClr val="000000">
                      <a:alpha val="43137"/>
                    </a:srgbClr>
                  </a:outerShdw>
                </a:effectLst>
                <a:latin typeface="Cambria" pitchFamily="18" charset="0"/>
              </a:rPr>
            </a:br>
            <a:r>
              <a:rPr lang="en-US" sz="3100" b="1" i="1" dirty="0">
                <a:effectLst>
                  <a:outerShdw blurRad="38100" dist="38100" dir="2700000" algn="tl">
                    <a:srgbClr val="000000">
                      <a:alpha val="43137"/>
                    </a:srgbClr>
                  </a:outerShdw>
                </a:effectLst>
                <a:latin typeface="Bookman Old Style" pitchFamily="18" charset="0"/>
              </a:rPr>
              <a:t>&gt;&gt;&gt;Future Mobility&lt;&lt;&lt;</a:t>
            </a:r>
            <a:br>
              <a:rPr lang="en-US" sz="4000" b="1" i="1" dirty="0">
                <a:solidFill>
                  <a:schemeClr val="accent1">
                    <a:lumMod val="75000"/>
                  </a:schemeClr>
                </a:solidFill>
                <a:effectLst>
                  <a:outerShdw blurRad="38100" dist="38100" dir="2700000" algn="tl">
                    <a:srgbClr val="000000">
                      <a:alpha val="43137"/>
                    </a:srgbClr>
                  </a:outerShdw>
                </a:effectLst>
                <a:latin typeface="Cambria" pitchFamily="18" charset="0"/>
              </a:rPr>
            </a:br>
            <a:r>
              <a:rPr lang="en-US" sz="3200" b="1" dirty="0">
                <a:solidFill>
                  <a:schemeClr val="accent1">
                    <a:lumMod val="75000"/>
                  </a:schemeClr>
                </a:solidFill>
                <a:effectLst>
                  <a:outerShdw blurRad="38100" dist="38100" dir="2700000" algn="tl">
                    <a:srgbClr val="000000">
                      <a:alpha val="43137"/>
                    </a:srgbClr>
                  </a:outerShdw>
                </a:effectLst>
                <a:latin typeface="Footlight MT Light" pitchFamily="18" charset="0"/>
              </a:rPr>
              <a:t>MARKETING  PRESENTATION</a:t>
            </a:r>
            <a:endParaRPr lang="en-IN" sz="4000" b="1" dirty="0">
              <a:solidFill>
                <a:schemeClr val="accent1">
                  <a:lumMod val="75000"/>
                </a:schemeClr>
              </a:solidFill>
              <a:effectLst>
                <a:outerShdw blurRad="38100" dist="38100" dir="2700000" algn="tl">
                  <a:srgbClr val="000000">
                    <a:alpha val="43137"/>
                  </a:srgbClr>
                </a:outerShdw>
              </a:effectLst>
              <a:latin typeface="Footlight MT Light" pitchFamily="18" charset="0"/>
            </a:endParaRPr>
          </a:p>
        </p:txBody>
      </p:sp>
      <p:sp>
        <p:nvSpPr>
          <p:cNvPr id="3" name="Subtitle 2"/>
          <p:cNvSpPr>
            <a:spLocks noGrp="1"/>
          </p:cNvSpPr>
          <p:nvPr>
            <p:ph type="subTitle" idx="1"/>
          </p:nvPr>
        </p:nvSpPr>
        <p:spPr>
          <a:xfrm>
            <a:off x="4253346" y="4572000"/>
            <a:ext cx="4890654" cy="1752600"/>
          </a:xfrm>
        </p:spPr>
        <p:txBody>
          <a:bodyPr>
            <a:normAutofit lnSpcReduction="10000"/>
          </a:bodyPr>
          <a:lstStyle/>
          <a:p>
            <a:pPr algn="l"/>
            <a:r>
              <a:rPr lang="en-US" sz="2400" dirty="0">
                <a:latin typeface="Cambria" pitchFamily="18" charset="0"/>
              </a:rPr>
              <a:t>&lt;Team ID&gt;</a:t>
            </a:r>
          </a:p>
          <a:p>
            <a:pPr algn="l"/>
            <a:r>
              <a:rPr lang="en-US" sz="2400" dirty="0">
                <a:latin typeface="Cambria" pitchFamily="18" charset="0"/>
              </a:rPr>
              <a:t>&lt;Team name&gt;</a:t>
            </a:r>
          </a:p>
          <a:p>
            <a:pPr algn="l"/>
            <a:r>
              <a:rPr lang="en-US" sz="2400" dirty="0">
                <a:latin typeface="Cambria" pitchFamily="18" charset="0"/>
              </a:rPr>
              <a:t>&lt;Institute Name&gt;</a:t>
            </a:r>
          </a:p>
          <a:p>
            <a:pPr algn="l"/>
            <a:r>
              <a:rPr lang="en-US" sz="2400" dirty="0">
                <a:latin typeface="Cambria" pitchFamily="18" charset="0"/>
              </a:rPr>
              <a:t>&lt;City, State&gt;</a:t>
            </a:r>
          </a:p>
        </p:txBody>
      </p:sp>
      <p:pic>
        <p:nvPicPr>
          <p:cNvPr id="4" name="Picture 3"/>
          <p:cNvPicPr/>
          <p:nvPr/>
        </p:nvPicPr>
        <p:blipFill rotWithShape="1">
          <a:blip r:embed="rId3" cstate="print"/>
          <a:srcRect l="5664" t="7693" r="9290" b="9091"/>
          <a:stretch/>
        </p:blipFill>
        <p:spPr bwMode="auto">
          <a:xfrm>
            <a:off x="2939003" y="152400"/>
            <a:ext cx="3265993" cy="2209800"/>
          </a:xfrm>
          <a:prstGeom prst="rect">
            <a:avLst/>
          </a:prstGeom>
          <a:noFill/>
          <a:ln w="9525">
            <a:noFill/>
            <a:miter lim="800000"/>
            <a:headEnd/>
            <a:tailEnd/>
          </a:ln>
        </p:spPr>
      </p:pic>
      <p:sp>
        <p:nvSpPr>
          <p:cNvPr id="5" name="Rectangle 2"/>
          <p:cNvSpPr>
            <a:spLocks noChangeArrowheads="1"/>
          </p:cNvSpPr>
          <p:nvPr/>
        </p:nvSpPr>
        <p:spPr bwMode="auto">
          <a:xfrm>
            <a:off x="381000" y="4682510"/>
            <a:ext cx="1676400" cy="1524000"/>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N" sz="1400" b="0" i="0" u="none" strike="noStrike" cap="none" normalizeH="0" baseline="0" dirty="0">
                <a:ln>
                  <a:noFill/>
                </a:ln>
                <a:solidFill>
                  <a:schemeClr val="tx1"/>
                </a:solidFill>
                <a:effectLst/>
                <a:latin typeface="Calibri" pitchFamily="34" charset="0"/>
                <a:cs typeface="Arial" pitchFamily="34" charset="0"/>
              </a:rPr>
              <a:t>Place</a:t>
            </a:r>
            <a:r>
              <a:rPr kumimoji="0" lang="en-IN" sz="1400" b="0" i="0" u="none" strike="noStrike" cap="none" normalizeH="0" dirty="0">
                <a:ln>
                  <a:noFill/>
                </a:ln>
                <a:solidFill>
                  <a:schemeClr val="tx1"/>
                </a:solidFill>
                <a:effectLst/>
                <a:latin typeface="Calibri" pitchFamily="34" charset="0"/>
                <a:cs typeface="Arial" pitchFamily="34" charset="0"/>
              </a:rPr>
              <a:t> College Logo within this space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026" name="Picture 2" descr="F:\Effi 2013\SAE NIS 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1"/>
            <a:ext cx="1600200" cy="59555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762000" y="3733800"/>
            <a:ext cx="76962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Rectangle 2">
            <a:extLst>
              <a:ext uri="{FF2B5EF4-FFF2-40B4-BE49-F238E27FC236}">
                <a16:creationId xmlns:a16="http://schemas.microsoft.com/office/drawing/2014/main" id="{9DE8C4EE-D068-46B4-A158-578F8A01EA70}"/>
              </a:ext>
            </a:extLst>
          </p:cNvPr>
          <p:cNvSpPr>
            <a:spLocks noChangeArrowheads="1"/>
          </p:cNvSpPr>
          <p:nvPr/>
        </p:nvSpPr>
        <p:spPr bwMode="auto">
          <a:xfrm>
            <a:off x="2209800" y="4682510"/>
            <a:ext cx="1676400" cy="1524000"/>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N" sz="1400" b="0" i="0" u="none" strike="noStrike" cap="none" normalizeH="0" baseline="0" dirty="0">
                <a:ln>
                  <a:noFill/>
                </a:ln>
                <a:solidFill>
                  <a:schemeClr val="tx1"/>
                </a:solidFill>
                <a:effectLst/>
                <a:latin typeface="Calibri" pitchFamily="34" charset="0"/>
                <a:cs typeface="Arial" pitchFamily="34" charset="0"/>
              </a:rPr>
              <a:t>Place</a:t>
            </a:r>
            <a:r>
              <a:rPr kumimoji="0" lang="en-IN" sz="1400" b="0" i="0" u="none" strike="noStrike" cap="none" normalizeH="0" dirty="0">
                <a:ln>
                  <a:noFill/>
                </a:ln>
                <a:solidFill>
                  <a:schemeClr val="tx1"/>
                </a:solidFill>
                <a:effectLst/>
                <a:latin typeface="Calibri" pitchFamily="34" charset="0"/>
                <a:cs typeface="Arial" pitchFamily="34" charset="0"/>
              </a:rPr>
              <a:t> Team Logo within this space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38634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1" y="1981200"/>
            <a:ext cx="8458200" cy="4495800"/>
          </a:xfrm>
        </p:spPr>
        <p:txBody>
          <a:bodyPr>
            <a:normAutofit lnSpcReduction="10000"/>
          </a:bodyPr>
          <a:lstStyle/>
          <a:p>
            <a:pPr marL="0" indent="0" algn="just">
              <a:buNone/>
            </a:pPr>
            <a:r>
              <a:rPr lang="en-US" sz="2400" b="1" dirty="0">
                <a:latin typeface="Cambria" pitchFamily="18" charset="0"/>
              </a:rPr>
              <a:t>Instructions &gt;&gt;</a:t>
            </a:r>
          </a:p>
          <a:p>
            <a:pPr marL="0" indent="0" algn="just">
              <a:buNone/>
            </a:pPr>
            <a:endParaRPr lang="en-US" sz="1000" b="1" dirty="0">
              <a:latin typeface="Cambria" pitchFamily="18" charset="0"/>
            </a:endParaRPr>
          </a:p>
          <a:p>
            <a:pPr algn="just"/>
            <a:r>
              <a:rPr lang="en-US" sz="1800" dirty="0">
                <a:latin typeface="Cambria" pitchFamily="18" charset="0"/>
              </a:rPr>
              <a:t>Use the given format only, no other format will be accepted.</a:t>
            </a:r>
          </a:p>
          <a:p>
            <a:pPr algn="just"/>
            <a:r>
              <a:rPr lang="en-US" sz="1800" dirty="0">
                <a:latin typeface="Cambria" pitchFamily="18" charset="0"/>
              </a:rPr>
              <a:t>Presentation should contain 10 slides for main presentation.</a:t>
            </a:r>
          </a:p>
          <a:p>
            <a:pPr algn="just"/>
            <a:r>
              <a:rPr lang="en-US" sz="1800" dirty="0">
                <a:latin typeface="Cambria" pitchFamily="18" charset="0"/>
              </a:rPr>
              <a:t>Total time for presentation per team = 25 minutes</a:t>
            </a:r>
          </a:p>
          <a:p>
            <a:pPr lvl="1" algn="just"/>
            <a:r>
              <a:rPr lang="en-US" sz="1600" u="sng" dirty="0">
                <a:latin typeface="Cambria" pitchFamily="18" charset="0"/>
              </a:rPr>
              <a:t>Presentation : 20 minutes</a:t>
            </a:r>
          </a:p>
          <a:p>
            <a:pPr lvl="1" algn="just"/>
            <a:r>
              <a:rPr lang="en-US" sz="1600" u="sng" dirty="0">
                <a:latin typeface="Cambria" pitchFamily="18" charset="0"/>
              </a:rPr>
              <a:t>Q&amp;A session  : 10 minutes</a:t>
            </a:r>
          </a:p>
          <a:p>
            <a:pPr algn="just"/>
            <a:r>
              <a:rPr lang="en-US" sz="1800" dirty="0">
                <a:latin typeface="Cambria" pitchFamily="18" charset="0"/>
              </a:rPr>
              <a:t>Use of videos, photos, animation, graphics, charts and prototype </a:t>
            </a:r>
            <a:r>
              <a:rPr lang="en-US" sz="1800" dirty="0" err="1">
                <a:latin typeface="Cambria" pitchFamily="18" charset="0"/>
              </a:rPr>
              <a:t>etc</a:t>
            </a:r>
            <a:r>
              <a:rPr lang="en-US" sz="1800" dirty="0">
                <a:latin typeface="Cambria" pitchFamily="18" charset="0"/>
              </a:rPr>
              <a:t> is encouraged during presentation. Presentations must be prepared in MS PowerPoint format and maximum size should not exceed 10 MB.</a:t>
            </a:r>
          </a:p>
          <a:p>
            <a:pPr algn="just"/>
            <a:r>
              <a:rPr lang="en-US" sz="1800" dirty="0">
                <a:latin typeface="Cambria" pitchFamily="18" charset="0"/>
              </a:rPr>
              <a:t>Maximum 2 team members will be allowed to present before judging panel.</a:t>
            </a:r>
          </a:p>
          <a:p>
            <a:pPr algn="just"/>
            <a:r>
              <a:rPr lang="en-US" sz="1800" dirty="0">
                <a:latin typeface="Cambria" pitchFamily="18" charset="0"/>
              </a:rPr>
              <a:t>Carry the presentation in main event in a formatted pen drive with file name </a:t>
            </a:r>
            <a:r>
              <a:rPr lang="en-US" sz="1800" b="1" dirty="0">
                <a:latin typeface="Cambria" pitchFamily="18" charset="0"/>
              </a:rPr>
              <a:t>&lt;Team </a:t>
            </a:r>
            <a:r>
              <a:rPr lang="en-US" sz="1800" b="1" dirty="0" err="1">
                <a:latin typeface="Cambria" pitchFamily="18" charset="0"/>
              </a:rPr>
              <a:t>ID_Team</a:t>
            </a:r>
            <a:r>
              <a:rPr lang="en-US" sz="1800" b="1" dirty="0">
                <a:latin typeface="Cambria" pitchFamily="18" charset="0"/>
              </a:rPr>
              <a:t> </a:t>
            </a:r>
            <a:r>
              <a:rPr lang="en-US" sz="1800" b="1" dirty="0" err="1">
                <a:latin typeface="Cambria" pitchFamily="18" charset="0"/>
              </a:rPr>
              <a:t>Name_Marketing</a:t>
            </a:r>
            <a:r>
              <a:rPr lang="en-US" sz="1800" b="1" dirty="0">
                <a:latin typeface="Cambria" pitchFamily="18" charset="0"/>
              </a:rPr>
              <a:t>  Presentation 2023&gt;. </a:t>
            </a:r>
          </a:p>
          <a:p>
            <a:pPr algn="just"/>
            <a:r>
              <a:rPr lang="en-IN" sz="2000" i="1" dirty="0">
                <a:solidFill>
                  <a:srgbClr val="FF0000"/>
                </a:solidFill>
                <a:latin typeface="Cambria" pitchFamily="18" charset="0"/>
              </a:rPr>
              <a:t>Presentation should be submitted as a part of documentation package as per rulebook guidelines.</a:t>
            </a:r>
            <a:endParaRPr lang="en-US" sz="2400" i="1" dirty="0">
              <a:solidFill>
                <a:srgbClr val="FF0000"/>
              </a:solidFill>
              <a:latin typeface="Cambria"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5" name="Content Placeholder 2"/>
          <p:cNvSpPr txBox="1">
            <a:spLocks/>
          </p:cNvSpPr>
          <p:nvPr/>
        </p:nvSpPr>
        <p:spPr>
          <a:xfrm>
            <a:off x="381000" y="228600"/>
            <a:ext cx="84582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1" dirty="0">
                <a:latin typeface="Cambria" pitchFamily="18" charset="0"/>
              </a:rPr>
              <a:t>Aim &gt;&gt;</a:t>
            </a:r>
          </a:p>
          <a:p>
            <a:pPr marL="0" indent="0" algn="just">
              <a:buNone/>
            </a:pPr>
            <a:r>
              <a:rPr lang="en-IN" sz="1600" dirty="0">
                <a:solidFill>
                  <a:srgbClr val="000000"/>
                </a:solidFill>
                <a:latin typeface="Cambria"/>
              </a:rPr>
              <a:t>The aim of the Marketing Presentation is to provide an opportunity for the engineering students to prepare a strategic business model of establishing a firm which can produce their own design at a certain rate (say 2,000 vehicles per year) and market it. Judges can be considered as hypothetical capital investors who can invest into team’s business model to support in establishment of that firm.</a:t>
            </a:r>
            <a:endParaRPr lang="en-IN" sz="1600" dirty="0">
              <a:latin typeface="Cambria" pitchFamily="18" charset="0"/>
            </a:endParaRPr>
          </a:p>
        </p:txBody>
      </p:sp>
      <p:sp>
        <p:nvSpPr>
          <p:cNvPr id="2" name="Footer Placeholder 1"/>
          <p:cNvSpPr>
            <a:spLocks noGrp="1"/>
          </p:cNvSpPr>
          <p:nvPr>
            <p:ph type="ftr" sz="quarter" idx="11"/>
          </p:nvPr>
        </p:nvSpPr>
        <p:spPr>
          <a:xfrm>
            <a:off x="3124200" y="6400800"/>
            <a:ext cx="2895600" cy="320675"/>
          </a:xfrm>
        </p:spPr>
        <p:txBody>
          <a:bodyPr/>
          <a:lstStyle/>
          <a:p>
            <a:r>
              <a:rPr lang="en-US" dirty="0"/>
              <a:t>EFFI-CYCLE 2023</a:t>
            </a:r>
          </a:p>
        </p:txBody>
      </p:sp>
    </p:spTree>
    <p:extLst>
      <p:ext uri="{BB962C8B-B14F-4D97-AF65-F5344CB8AC3E}">
        <p14:creationId xmlns:p14="http://schemas.microsoft.com/office/powerpoint/2010/main" val="272725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543800" cy="715962"/>
          </a:xfrm>
        </p:spPr>
        <p:txBody>
          <a:bodyPr>
            <a:noAutofit/>
          </a:bodyPr>
          <a:lstStyle/>
          <a:p>
            <a:pPr algn="l"/>
            <a:r>
              <a:rPr lang="en-US" b="1" dirty="0">
                <a:effectLst>
                  <a:outerShdw blurRad="38100" dist="38100" dir="2700000" algn="tl">
                    <a:srgbClr val="000000">
                      <a:alpha val="43137"/>
                    </a:srgbClr>
                  </a:outerShdw>
                </a:effectLst>
                <a:latin typeface="Cambria" pitchFamily="18" charset="0"/>
              </a:rPr>
              <a:t>Presentation Requirements</a:t>
            </a:r>
            <a:endParaRPr lang="en-IN" b="1" dirty="0">
              <a:effectLst>
                <a:outerShdw blurRad="38100" dist="38100" dir="2700000" algn="tl">
                  <a:srgbClr val="000000">
                    <a:alpha val="43137"/>
                  </a:srgbClr>
                </a:outerShdw>
              </a:effectLst>
              <a:latin typeface="Cambria" pitchFamily="18" charset="0"/>
            </a:endParaRPr>
          </a:p>
        </p:txBody>
      </p:sp>
      <p:sp>
        <p:nvSpPr>
          <p:cNvPr id="3" name="Content Placeholder 2"/>
          <p:cNvSpPr>
            <a:spLocks noGrp="1"/>
          </p:cNvSpPr>
          <p:nvPr>
            <p:ph idx="1"/>
          </p:nvPr>
        </p:nvSpPr>
        <p:spPr>
          <a:xfrm>
            <a:off x="457200" y="1295400"/>
            <a:ext cx="8534400" cy="5181600"/>
          </a:xfrm>
        </p:spPr>
        <p:txBody>
          <a:bodyPr>
            <a:noAutofit/>
          </a:bodyPr>
          <a:lstStyle/>
          <a:p>
            <a:pPr marL="0" indent="0" algn="just">
              <a:buNone/>
            </a:pPr>
            <a:r>
              <a:rPr lang="en-US" sz="2000" b="1" dirty="0">
                <a:latin typeface="Cambria" pitchFamily="18" charset="0"/>
                <a:cs typeface="Times New Roman" pitchFamily="18" charset="0"/>
              </a:rPr>
              <a:t>Slide-1: </a:t>
            </a:r>
            <a:r>
              <a:rPr lang="en-US" sz="2000" dirty="0">
                <a:latin typeface="Cambria" pitchFamily="18" charset="0"/>
                <a:cs typeface="Times New Roman" pitchFamily="18" charset="0"/>
              </a:rPr>
              <a:t>Title page</a:t>
            </a:r>
          </a:p>
          <a:p>
            <a:pPr marL="857250" lvl="1" indent="-457200" algn="just">
              <a:buFont typeface="Wingdings" pitchFamily="2" charset="2"/>
              <a:buChar char="Ø"/>
            </a:pPr>
            <a:r>
              <a:rPr lang="en-US" sz="1800" dirty="0">
                <a:solidFill>
                  <a:srgbClr val="0070C0"/>
                </a:solidFill>
                <a:latin typeface="Cambria" pitchFamily="18" charset="0"/>
                <a:cs typeface="Times New Roman" pitchFamily="18" charset="0"/>
              </a:rPr>
              <a:t>Same as the title page of the format. </a:t>
            </a:r>
            <a:r>
              <a:rPr lang="en-US" sz="1400" b="1" dirty="0">
                <a:solidFill>
                  <a:srgbClr val="0070C0"/>
                </a:solidFill>
                <a:latin typeface="Cambria" pitchFamily="18" charset="0"/>
                <a:cs typeface="Times New Roman" pitchFamily="18" charset="0"/>
              </a:rPr>
              <a:t>(SAE NIS  logo should be placed on each slide)</a:t>
            </a:r>
            <a:endParaRPr lang="en-US" sz="1800" b="1" dirty="0">
              <a:solidFill>
                <a:srgbClr val="0070C0"/>
              </a:solidFill>
              <a:latin typeface="Cambria" pitchFamily="18" charset="0"/>
              <a:cs typeface="Times New Roman" pitchFamily="18" charset="0"/>
            </a:endParaRPr>
          </a:p>
          <a:p>
            <a:pPr marL="0" indent="0" algn="just">
              <a:buNone/>
            </a:pPr>
            <a:endParaRPr lang="en-US" sz="1000" b="1" dirty="0">
              <a:latin typeface="Cambria" pitchFamily="18" charset="0"/>
            </a:endParaRPr>
          </a:p>
          <a:p>
            <a:pPr marL="0" indent="0" algn="just">
              <a:buNone/>
            </a:pPr>
            <a:r>
              <a:rPr lang="en-US" sz="2000" b="1" dirty="0">
                <a:latin typeface="Cambria" pitchFamily="18" charset="0"/>
              </a:rPr>
              <a:t>Slide-2: </a:t>
            </a:r>
            <a:r>
              <a:rPr lang="en-US" sz="2000" dirty="0">
                <a:latin typeface="Cambria" pitchFamily="18" charset="0"/>
              </a:rPr>
              <a:t>Vehicle Views</a:t>
            </a:r>
          </a:p>
          <a:p>
            <a:pPr marL="857250" lvl="1" indent="-457200" algn="just">
              <a:buFont typeface="Wingdings" pitchFamily="2" charset="2"/>
              <a:buChar char="Ø"/>
            </a:pPr>
            <a:r>
              <a:rPr lang="en-US" sz="1800" dirty="0">
                <a:solidFill>
                  <a:srgbClr val="0070C0"/>
                </a:solidFill>
                <a:latin typeface="Cambria" pitchFamily="18" charset="0"/>
              </a:rPr>
              <a:t>Photograph of the actual vehicle must be shown.</a:t>
            </a:r>
            <a:endParaRPr lang="en-US" sz="1800" b="1" dirty="0">
              <a:solidFill>
                <a:srgbClr val="0070C0"/>
              </a:solidFill>
              <a:latin typeface="Cambria" pitchFamily="18" charset="0"/>
            </a:endParaRPr>
          </a:p>
          <a:p>
            <a:pPr marL="0" indent="0" algn="just">
              <a:buNone/>
            </a:pPr>
            <a:endParaRPr lang="en-US" sz="1000" b="1" dirty="0">
              <a:latin typeface="Cambria" pitchFamily="18" charset="0"/>
            </a:endParaRPr>
          </a:p>
          <a:p>
            <a:pPr marL="0" indent="0" algn="just">
              <a:buNone/>
            </a:pPr>
            <a:r>
              <a:rPr lang="en-US" sz="2000" b="1" dirty="0">
                <a:latin typeface="Cambria" pitchFamily="18" charset="0"/>
              </a:rPr>
              <a:t>Slide-3: </a:t>
            </a:r>
            <a:r>
              <a:rPr lang="en-US" sz="2000" dirty="0">
                <a:latin typeface="Cambria" pitchFamily="18" charset="0"/>
              </a:rPr>
              <a:t>Features of Vehicle</a:t>
            </a:r>
          </a:p>
          <a:p>
            <a:pPr marL="857250" lvl="1" indent="-457200" algn="just">
              <a:buFont typeface="Wingdings" pitchFamily="2" charset="2"/>
              <a:buChar char="Ø"/>
            </a:pPr>
            <a:r>
              <a:rPr lang="en-US" sz="1800" dirty="0">
                <a:solidFill>
                  <a:srgbClr val="0070C0"/>
                </a:solidFill>
                <a:latin typeface="Cambria" pitchFamily="18" charset="0"/>
              </a:rPr>
              <a:t>Include Technical Specifications in brief with 1 actual photo of vehicle (photo should cover maximum 25% area of slide.)</a:t>
            </a:r>
            <a:endParaRPr lang="en-IN" sz="1800" b="1" dirty="0">
              <a:solidFill>
                <a:srgbClr val="0070C0"/>
              </a:solidFill>
              <a:latin typeface="Cambria" pitchFamily="18" charset="0"/>
            </a:endParaRPr>
          </a:p>
          <a:p>
            <a:pPr marL="0" indent="0" algn="just">
              <a:buNone/>
            </a:pPr>
            <a:endParaRPr lang="en-US" sz="1000" b="1" dirty="0">
              <a:latin typeface="Cambria" pitchFamily="18" charset="0"/>
            </a:endParaRPr>
          </a:p>
          <a:p>
            <a:pPr marL="0" indent="0" algn="just">
              <a:buNone/>
            </a:pPr>
            <a:r>
              <a:rPr lang="en-US" sz="2000" b="1" dirty="0">
                <a:latin typeface="Cambria" pitchFamily="18" charset="0"/>
              </a:rPr>
              <a:t>Slide-4:</a:t>
            </a:r>
            <a:r>
              <a:rPr lang="en-US" sz="2000" dirty="0">
                <a:latin typeface="Cambria" pitchFamily="18" charset="0"/>
              </a:rPr>
              <a:t> Unique Selling Proposition (USP)</a:t>
            </a:r>
          </a:p>
          <a:p>
            <a:pPr marL="0" indent="0" algn="just">
              <a:buNone/>
            </a:pPr>
            <a:endParaRPr lang="en-US" sz="1000" b="1" dirty="0">
              <a:latin typeface="Cambria" pitchFamily="18" charset="0"/>
            </a:endParaRPr>
          </a:p>
          <a:p>
            <a:pPr marL="0" indent="0" algn="just">
              <a:buNone/>
            </a:pPr>
            <a:r>
              <a:rPr lang="en-US" sz="2000" b="1" dirty="0">
                <a:latin typeface="Cambria" pitchFamily="18" charset="0"/>
              </a:rPr>
              <a:t>Slide-5: </a:t>
            </a:r>
            <a:r>
              <a:rPr lang="en-US" sz="2000" dirty="0">
                <a:latin typeface="Cambria" pitchFamily="18" charset="0"/>
              </a:rPr>
              <a:t>Different Concepts &amp; Variants</a:t>
            </a:r>
          </a:p>
          <a:p>
            <a:pPr marL="857250" lvl="1" indent="-457200" algn="just">
              <a:buFont typeface="Wingdings" pitchFamily="2" charset="2"/>
              <a:buChar char="Ø"/>
            </a:pPr>
            <a:r>
              <a:rPr lang="en-US" sz="1800" dirty="0">
                <a:solidFill>
                  <a:srgbClr val="0070C0"/>
                </a:solidFill>
                <a:latin typeface="Cambria" pitchFamily="18" charset="0"/>
              </a:rPr>
              <a:t>Clearly specify the different concepts &amp; variants that may be used as a consumer product depending upon the customers’ requirement.</a:t>
            </a:r>
          </a:p>
          <a:p>
            <a:pPr marL="857250" lvl="1" indent="-457200" algn="just">
              <a:buFont typeface="Wingdings" pitchFamily="2" charset="2"/>
              <a:buChar char="Ø"/>
            </a:pPr>
            <a:r>
              <a:rPr lang="en-US" sz="1800" dirty="0">
                <a:solidFill>
                  <a:srgbClr val="0070C0"/>
                </a:solidFill>
                <a:latin typeface="Cambria" pitchFamily="18" charset="0"/>
              </a:rPr>
              <a:t>Sketch/view of these concept/variant vehicles should be shown in the slide.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dirty="0"/>
          </a:p>
        </p:txBody>
      </p:sp>
      <p:sp>
        <p:nvSpPr>
          <p:cNvPr id="4" name="Footer Placeholder 3"/>
          <p:cNvSpPr>
            <a:spLocks noGrp="1"/>
          </p:cNvSpPr>
          <p:nvPr>
            <p:ph type="ftr" sz="quarter" idx="11"/>
          </p:nvPr>
        </p:nvSpPr>
        <p:spPr/>
        <p:txBody>
          <a:bodyPr/>
          <a:lstStyle/>
          <a:p>
            <a:r>
              <a:rPr lang="en-US" dirty="0"/>
              <a:t>EFFI-CYCLE 2023</a:t>
            </a:r>
          </a:p>
        </p:txBody>
      </p:sp>
    </p:spTree>
    <p:extLst>
      <p:ext uri="{BB962C8B-B14F-4D97-AF65-F5344CB8AC3E}">
        <p14:creationId xmlns:p14="http://schemas.microsoft.com/office/powerpoint/2010/main" val="565055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4" name="Footer Placeholder 3"/>
          <p:cNvSpPr>
            <a:spLocks noGrp="1"/>
          </p:cNvSpPr>
          <p:nvPr>
            <p:ph type="ftr" sz="quarter" idx="11"/>
          </p:nvPr>
        </p:nvSpPr>
        <p:spPr/>
        <p:txBody>
          <a:bodyPr/>
          <a:lstStyle/>
          <a:p>
            <a:r>
              <a:rPr lang="en-US" dirty="0"/>
              <a:t>EFFI-CYCLE 2023</a:t>
            </a:r>
          </a:p>
        </p:txBody>
      </p:sp>
      <p:sp>
        <p:nvSpPr>
          <p:cNvPr id="9" name="Title 1"/>
          <p:cNvSpPr>
            <a:spLocks noGrp="1"/>
          </p:cNvSpPr>
          <p:nvPr>
            <p:ph type="title"/>
          </p:nvPr>
        </p:nvSpPr>
        <p:spPr>
          <a:xfrm>
            <a:off x="228600" y="304800"/>
            <a:ext cx="7543800" cy="715962"/>
          </a:xfrm>
        </p:spPr>
        <p:txBody>
          <a:bodyPr>
            <a:noAutofit/>
          </a:bodyPr>
          <a:lstStyle/>
          <a:p>
            <a:pPr algn="l"/>
            <a:r>
              <a:rPr lang="en-US" b="1" dirty="0">
                <a:effectLst>
                  <a:outerShdw blurRad="38100" dist="38100" dir="2700000" algn="tl">
                    <a:srgbClr val="000000">
                      <a:alpha val="43137"/>
                    </a:srgbClr>
                  </a:outerShdw>
                </a:effectLst>
                <a:latin typeface="Cambria" pitchFamily="18" charset="0"/>
              </a:rPr>
              <a:t>Presentation Requirements</a:t>
            </a:r>
            <a:endParaRPr lang="en-IN" b="1" dirty="0">
              <a:effectLst>
                <a:outerShdw blurRad="38100" dist="38100" dir="2700000" algn="tl">
                  <a:srgbClr val="000000">
                    <a:alpha val="43137"/>
                  </a:srgbClr>
                </a:outerShdw>
              </a:effectLst>
              <a:latin typeface="Cambria" pitchFamily="18" charset="0"/>
            </a:endParaRPr>
          </a:p>
        </p:txBody>
      </p:sp>
      <p:sp>
        <p:nvSpPr>
          <p:cNvPr id="10" name="Content Placeholder 2"/>
          <p:cNvSpPr txBox="1">
            <a:spLocks/>
          </p:cNvSpPr>
          <p:nvPr/>
        </p:nvSpPr>
        <p:spPr>
          <a:xfrm>
            <a:off x="457200" y="1131836"/>
            <a:ext cx="8534400" cy="533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US" sz="2000" b="1" dirty="0">
                <a:latin typeface="Cambria" pitchFamily="18" charset="0"/>
                <a:cs typeface="Times New Roman" pitchFamily="18" charset="0"/>
              </a:rPr>
              <a:t>Slide-6: </a:t>
            </a:r>
            <a:r>
              <a:rPr lang="en-US" sz="2000" dirty="0">
                <a:latin typeface="Cambria" pitchFamily="18" charset="0"/>
                <a:cs typeface="Times New Roman" pitchFamily="18" charset="0"/>
              </a:rPr>
              <a:t>Plant Layout for Mass Production</a:t>
            </a:r>
          </a:p>
          <a:p>
            <a:pPr marL="857250" lvl="1" indent="-457200" algn="just">
              <a:buFont typeface="Wingdings" pitchFamily="2" charset="2"/>
              <a:buChar char="Ø"/>
            </a:pPr>
            <a:r>
              <a:rPr lang="en-US" sz="1800" dirty="0">
                <a:solidFill>
                  <a:srgbClr val="0070C0"/>
                </a:solidFill>
                <a:latin typeface="Cambria" pitchFamily="18" charset="0"/>
                <a:cs typeface="Times New Roman" pitchFamily="18" charset="0"/>
              </a:rPr>
              <a:t>Describe the machinery used, investment for compete setup, material &amp; process flow etc.</a:t>
            </a:r>
            <a:endParaRPr lang="en-US" sz="1800" b="1" dirty="0">
              <a:solidFill>
                <a:srgbClr val="0070C0"/>
              </a:solidFill>
              <a:latin typeface="Cambria" pitchFamily="18" charset="0"/>
              <a:cs typeface="Times New Roman" pitchFamily="18" charset="0"/>
            </a:endParaRPr>
          </a:p>
          <a:p>
            <a:pPr marL="0" indent="0" algn="just">
              <a:buFont typeface="Arial" pitchFamily="34" charset="0"/>
              <a:buNone/>
            </a:pPr>
            <a:endParaRPr lang="en-US" sz="1000" b="1" dirty="0">
              <a:latin typeface="Cambria" pitchFamily="18" charset="0"/>
            </a:endParaRPr>
          </a:p>
          <a:p>
            <a:pPr marL="0" indent="0" algn="just">
              <a:buFont typeface="Arial" pitchFamily="34" charset="0"/>
              <a:buNone/>
            </a:pPr>
            <a:r>
              <a:rPr lang="en-US" sz="2000" b="1" dirty="0">
                <a:latin typeface="Cambria" pitchFamily="18" charset="0"/>
              </a:rPr>
              <a:t>Slide-7: </a:t>
            </a:r>
            <a:r>
              <a:rPr lang="en-US" sz="2000" dirty="0">
                <a:latin typeface="Cambria" pitchFamily="18" charset="0"/>
              </a:rPr>
              <a:t>Cost of Product In Mass Production</a:t>
            </a:r>
          </a:p>
          <a:p>
            <a:pPr marL="857250" lvl="1" indent="-457200" algn="just">
              <a:buFont typeface="Wingdings" pitchFamily="2" charset="2"/>
              <a:buChar char="Ø"/>
            </a:pPr>
            <a:r>
              <a:rPr lang="en-US" sz="1800" dirty="0">
                <a:solidFill>
                  <a:srgbClr val="0070C0"/>
                </a:solidFill>
                <a:latin typeface="Cambria" pitchFamily="18" charset="0"/>
              </a:rPr>
              <a:t>Estimation of cost of a single vehicle when produced in bulk (say 2,000 vehicles per year).</a:t>
            </a:r>
            <a:endParaRPr lang="en-US" sz="1800" b="1" dirty="0">
              <a:solidFill>
                <a:srgbClr val="0070C0"/>
              </a:solidFill>
              <a:latin typeface="Cambria" pitchFamily="18" charset="0"/>
            </a:endParaRPr>
          </a:p>
          <a:p>
            <a:pPr marL="0" indent="0" algn="just">
              <a:buFont typeface="Arial" pitchFamily="34" charset="0"/>
              <a:buNone/>
            </a:pPr>
            <a:endParaRPr lang="en-US" sz="1000" b="1" dirty="0">
              <a:latin typeface="Cambria" pitchFamily="18" charset="0"/>
            </a:endParaRPr>
          </a:p>
          <a:p>
            <a:pPr marL="0" indent="0" algn="just">
              <a:buFont typeface="Arial" pitchFamily="34" charset="0"/>
              <a:buNone/>
            </a:pPr>
            <a:r>
              <a:rPr lang="en-US" sz="2000" b="1" dirty="0">
                <a:latin typeface="Cambria" pitchFamily="18" charset="0"/>
              </a:rPr>
              <a:t>Slide-8: </a:t>
            </a:r>
            <a:r>
              <a:rPr lang="en-US" sz="2000" dirty="0">
                <a:latin typeface="Cambria" pitchFamily="18" charset="0"/>
              </a:rPr>
              <a:t>Break Even Analysis</a:t>
            </a:r>
          </a:p>
          <a:p>
            <a:pPr marL="857250" lvl="1" indent="-457200" algn="just">
              <a:buFont typeface="Wingdings" pitchFamily="2" charset="2"/>
              <a:buChar char="Ø"/>
            </a:pPr>
            <a:r>
              <a:rPr lang="en-US" sz="1800" dirty="0">
                <a:solidFill>
                  <a:srgbClr val="0070C0"/>
                </a:solidFill>
                <a:latin typeface="Cambria" pitchFamily="18" charset="0"/>
              </a:rPr>
              <a:t>Calculate time and number of units for break even (Return on Investment).</a:t>
            </a:r>
            <a:endParaRPr lang="en-IN" sz="1800" b="1" dirty="0">
              <a:solidFill>
                <a:srgbClr val="0070C0"/>
              </a:solidFill>
              <a:latin typeface="Cambria" pitchFamily="18" charset="0"/>
            </a:endParaRPr>
          </a:p>
          <a:p>
            <a:pPr marL="0" indent="0" algn="just">
              <a:buFont typeface="Arial" pitchFamily="34" charset="0"/>
              <a:buNone/>
            </a:pPr>
            <a:endParaRPr lang="en-US" sz="1000" b="1" dirty="0">
              <a:latin typeface="Cambria" pitchFamily="18" charset="0"/>
            </a:endParaRPr>
          </a:p>
          <a:p>
            <a:pPr marL="0" indent="0" algn="just">
              <a:buNone/>
            </a:pPr>
            <a:r>
              <a:rPr lang="en-US" sz="2000" b="1" dirty="0">
                <a:latin typeface="Cambria" pitchFamily="18" charset="0"/>
              </a:rPr>
              <a:t>Slide-9:</a:t>
            </a:r>
            <a:r>
              <a:rPr lang="en-US" sz="2000" dirty="0">
                <a:latin typeface="Cambria" pitchFamily="18" charset="0"/>
              </a:rPr>
              <a:t> Promotional Strategies</a:t>
            </a:r>
          </a:p>
          <a:p>
            <a:pPr marL="857250" lvl="1" indent="-457200" algn="just">
              <a:buFont typeface="Wingdings" pitchFamily="2" charset="2"/>
              <a:buChar char="Ø"/>
            </a:pPr>
            <a:r>
              <a:rPr lang="en-US" sz="1800" dirty="0">
                <a:solidFill>
                  <a:srgbClr val="0070C0"/>
                </a:solidFill>
                <a:latin typeface="Cambria" pitchFamily="18" charset="0"/>
              </a:rPr>
              <a:t>Elaborate the strategies to be adopted for the branding of the product. Specify how will be customers be reached out. (A promotional video/ poster </a:t>
            </a:r>
            <a:r>
              <a:rPr lang="en-US" sz="1800" dirty="0" err="1">
                <a:solidFill>
                  <a:srgbClr val="0070C0"/>
                </a:solidFill>
                <a:latin typeface="Cambria" pitchFamily="18" charset="0"/>
              </a:rPr>
              <a:t>etc</a:t>
            </a:r>
            <a:r>
              <a:rPr lang="en-US" sz="1800" dirty="0">
                <a:solidFill>
                  <a:srgbClr val="0070C0"/>
                </a:solidFill>
                <a:latin typeface="Cambria" pitchFamily="18" charset="0"/>
              </a:rPr>
              <a:t> can be used in addition).</a:t>
            </a:r>
          </a:p>
          <a:p>
            <a:pPr marL="400050" lvl="1" indent="0" algn="just">
              <a:buNone/>
            </a:pPr>
            <a:endParaRPr lang="en-US" sz="1050" dirty="0">
              <a:solidFill>
                <a:srgbClr val="0070C0"/>
              </a:solidFill>
              <a:latin typeface="Cambria" pitchFamily="18" charset="0"/>
            </a:endParaRPr>
          </a:p>
          <a:p>
            <a:pPr marL="0" indent="0" algn="just">
              <a:buNone/>
            </a:pPr>
            <a:r>
              <a:rPr lang="en-US" sz="2000" b="1" dirty="0">
                <a:latin typeface="Cambria" pitchFamily="18" charset="0"/>
              </a:rPr>
              <a:t>Slide-10:</a:t>
            </a:r>
            <a:r>
              <a:rPr lang="en-US" sz="2000" dirty="0">
                <a:latin typeface="Cambria" pitchFamily="18" charset="0"/>
              </a:rPr>
              <a:t> After-market Strategies</a:t>
            </a:r>
          </a:p>
          <a:p>
            <a:pPr marL="857250" lvl="1" indent="-457200" algn="just">
              <a:buFont typeface="Wingdings" pitchFamily="2" charset="2"/>
              <a:buChar char="Ø"/>
            </a:pPr>
            <a:r>
              <a:rPr lang="en-US" sz="1800" dirty="0">
                <a:solidFill>
                  <a:srgbClr val="0070C0"/>
                </a:solidFill>
                <a:latin typeface="Cambria" pitchFamily="18" charset="0"/>
              </a:rPr>
              <a:t>Specify After Sales strategies.</a:t>
            </a:r>
          </a:p>
        </p:txBody>
      </p:sp>
    </p:spTree>
    <p:extLst>
      <p:ext uri="{BB962C8B-B14F-4D97-AF65-F5344CB8AC3E}">
        <p14:creationId xmlns:p14="http://schemas.microsoft.com/office/powerpoint/2010/main" val="566508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709</TotalTime>
  <Words>502</Words>
  <Application>Microsoft Office PowerPoint</Application>
  <PresentationFormat>On-screen Show (4:3)</PresentationFormat>
  <Paragraphs>60</Paragraphs>
  <Slides>4</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vt:i4>
      </vt:variant>
    </vt:vector>
  </HeadingPairs>
  <TitlesOfParts>
    <vt:vector size="13" baseType="lpstr">
      <vt:lpstr>Arial</vt:lpstr>
      <vt:lpstr>Bookman Old Style</vt:lpstr>
      <vt:lpstr>Calibri</vt:lpstr>
      <vt:lpstr>Cambria</vt:lpstr>
      <vt:lpstr>Footlight MT Light</vt:lpstr>
      <vt:lpstr>Wingdings</vt:lpstr>
      <vt:lpstr>Office Theme</vt:lpstr>
      <vt:lpstr>Custom Design</vt:lpstr>
      <vt:lpstr>1_Custom Design</vt:lpstr>
      <vt:lpstr>SAE NIS EFFI-CYCLE 2023 &gt;&gt;&gt;Future Mobility&lt;&lt;&lt; MARKETING  PRESENTATION</vt:lpstr>
      <vt:lpstr>PowerPoint Presentation</vt:lpstr>
      <vt:lpstr>Presentation Requirements</vt:lpstr>
      <vt:lpstr>Presentation 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Efficycle sae india 2013 virtual round</dc:title>
  <dc:creator>GaurJS</dc:creator>
  <cp:lastModifiedBy>Tony Moochala</cp:lastModifiedBy>
  <cp:revision>127</cp:revision>
  <dcterms:created xsi:type="dcterms:W3CDTF">2006-08-16T00:00:00Z</dcterms:created>
  <dcterms:modified xsi:type="dcterms:W3CDTF">2023-10-02T15:32:59Z</dcterms:modified>
</cp:coreProperties>
</file>